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7" r:id="rId2"/>
    <p:sldId id="259" r:id="rId3"/>
    <p:sldId id="280" r:id="rId4"/>
    <p:sldId id="278" r:id="rId5"/>
    <p:sldId id="281" r:id="rId6"/>
    <p:sldId id="260" r:id="rId7"/>
    <p:sldId id="261" r:id="rId8"/>
    <p:sldId id="279" r:id="rId9"/>
    <p:sldId id="262" r:id="rId10"/>
    <p:sldId id="263" r:id="rId11"/>
    <p:sldId id="264" r:id="rId12"/>
    <p:sldId id="283" r:id="rId13"/>
    <p:sldId id="265" r:id="rId14"/>
    <p:sldId id="282" r:id="rId15"/>
    <p:sldId id="284" r:id="rId16"/>
    <p:sldId id="267" r:id="rId17"/>
    <p:sldId id="268" r:id="rId18"/>
    <p:sldId id="269" r:id="rId19"/>
    <p:sldId id="270" r:id="rId20"/>
    <p:sldId id="271" r:id="rId21"/>
    <p:sldId id="285" r:id="rId22"/>
    <p:sldId id="272" r:id="rId23"/>
    <p:sldId id="273" r:id="rId24"/>
    <p:sldId id="274" r:id="rId25"/>
    <p:sldId id="275" r:id="rId26"/>
    <p:sldId id="286" r:id="rId27"/>
    <p:sldId id="287" r:id="rId28"/>
    <p:sldId id="288" r:id="rId29"/>
    <p:sldId id="298" r:id="rId30"/>
    <p:sldId id="301" r:id="rId31"/>
    <p:sldId id="302" r:id="rId32"/>
    <p:sldId id="289" r:id="rId33"/>
    <p:sldId id="290" r:id="rId34"/>
    <p:sldId id="296" r:id="rId35"/>
    <p:sldId id="292" r:id="rId36"/>
    <p:sldId id="291" r:id="rId37"/>
    <p:sldId id="295" r:id="rId38"/>
    <p:sldId id="297" r:id="rId39"/>
    <p:sldId id="294" r:id="rId40"/>
    <p:sldId id="299" r:id="rId41"/>
    <p:sldId id="300" r:id="rId42"/>
    <p:sldId id="303" r:id="rId43"/>
    <p:sldId id="304" r:id="rId4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38" autoAdjust="0"/>
  </p:normalViewPr>
  <p:slideViewPr>
    <p:cSldViewPr snapToGrid="0" snapToObjects="1">
      <p:cViewPr>
        <p:scale>
          <a:sx n="75" d="100"/>
          <a:sy n="75" d="100"/>
        </p:scale>
        <p:origin x="-1224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98780-26B9-4D05-AAA6-03C37DDA0B98}" type="datetimeFigureOut">
              <a:rPr lang="en-US" smtClean="0"/>
              <a:t>7/22/2011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F7148-B189-42AE-956B-D60690E0C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6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1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1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1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57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1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Capacitor - Energy Storage Device</a:t>
            </a:r>
          </a:p>
          <a:p>
            <a:r>
              <a:rPr lang="en-US" baseline="0" dirty="0" smtClean="0"/>
              <a:t>	Accumulation of charge </a:t>
            </a:r>
            <a:r>
              <a:rPr lang="en-US" baseline="0" dirty="0" smtClean="0">
                <a:sym typeface="Wingdings" pitchFamily="2" charset="2"/>
              </a:rPr>
              <a:t> field  stored energy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ESR </a:t>
            </a:r>
          </a:p>
          <a:p>
            <a:r>
              <a:rPr lang="en-US" dirty="0" smtClean="0"/>
              <a:t>	Heating,</a:t>
            </a:r>
            <a:r>
              <a:rPr lang="en-US" baseline="0" dirty="0" smtClean="0"/>
              <a:t> shortens life always</a:t>
            </a:r>
          </a:p>
          <a:p>
            <a:r>
              <a:rPr lang="en-US" baseline="0" dirty="0" smtClean="0"/>
              <a:t>	Power limitations</a:t>
            </a:r>
          </a:p>
          <a:p>
            <a:r>
              <a:rPr lang="en-US" baseline="0" dirty="0" smtClean="0"/>
              <a:t>Imperfect Insulator</a:t>
            </a:r>
          </a:p>
          <a:p>
            <a:r>
              <a:rPr lang="en-US" baseline="0" dirty="0" smtClean="0"/>
              <a:t>	Defects allow leakage current</a:t>
            </a:r>
          </a:p>
          <a:p>
            <a:r>
              <a:rPr lang="en-US" baseline="0" dirty="0" smtClean="0"/>
              <a:t>	Will breakdown at some voltage</a:t>
            </a:r>
          </a:p>
          <a:p>
            <a:r>
              <a:rPr lang="en-US" baseline="0" dirty="0" smtClean="0"/>
              <a:t>ESL</a:t>
            </a:r>
          </a:p>
          <a:p>
            <a:r>
              <a:rPr lang="en-US" baseline="0" dirty="0" smtClean="0"/>
              <a:t>	Mainly due to packaging, reason not discussed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7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</a:t>
            </a:r>
            <a:r>
              <a:rPr lang="en-US" dirty="0" err="1" smtClean="0"/>
              <a:t>nA</a:t>
            </a:r>
            <a:r>
              <a:rPr lang="en-US" dirty="0" smtClean="0"/>
              <a:t>/</a:t>
            </a:r>
            <a:r>
              <a:rPr lang="en-US" dirty="0" err="1" smtClean="0"/>
              <a:t>uF</a:t>
            </a:r>
            <a:r>
              <a:rPr lang="en-US" baseline="0" dirty="0" smtClean="0"/>
              <a:t>*V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621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2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03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F7148-B189-42AE-956B-D60690E0C7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03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2223C3-DF84-014D-A9B4-4BF5BEBC6C34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96D928-6877-5140-AE9A-0C1AA19EEA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A8C3C0-17DB-5745-841D-A6C653CF7AA1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7632B5-0D87-5241-90BE-9CF95368F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55CE43-F965-E349-BE32-7E478704E75A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50FE33-FB83-BA4F-8FD6-C3CB98A65C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96AC5B-8D19-C248-A665-84C79E1CE71B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195467-BCAD-0F4F-8AF8-2F386E38E2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C7734-7630-654C-8FA8-8B5289768476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3542CC-A0C2-204B-8263-6DE858CE7A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F3AB6-DAA1-9447-B7A9-5C936E7D0801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FFD5ED-8085-0047-BCFE-F59640E671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18E8F1-112C-5343-BD41-9BF3AB1D688C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2FF8A-63CA-2942-A27C-511584CD32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84461E-5326-3441-8979-52AA8BB8C720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59602-8304-964B-AB54-2F346BE9B1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5D305B-E1A4-D64F-BA5F-B7146538D6A6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1CE90-DE82-504E-8DD9-81A7B82206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4484DC-87CF-8342-906B-577A554ACED7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1ADF1-3499-8D4A-9D49-CD82E15BF2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CC870F-A7B8-0A4B-98DE-BEBAB66BBC1C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217AB-E5BA-924A-93B1-5528911146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C32CC33-9A53-5346-9EB1-DA4454B732A6}" type="datetime1">
              <a:rPr lang="en-US"/>
              <a:pPr>
                <a:defRPr/>
              </a:pPr>
              <a:t>7/22/2011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4BA4535-C9E7-F548-A853-8B81996757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11" charset="-128"/>
          <a:cs typeface="ＭＳ Ｐゴシック" pitchFamily="-111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itchFamily="-111" charset="0"/>
        <a:buChar char="•"/>
        <a:defRPr sz="3200" kern="1200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itchFamily="-111" charset="0"/>
        <a:buChar char="–"/>
        <a:defRPr sz="28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-111" charset="0"/>
        <a:buChar char="•"/>
        <a:defRPr sz="24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-111" charset="0"/>
        <a:buChar char="–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-111" charset="0"/>
        <a:buChar char="»"/>
        <a:defRPr sz="2000" kern="1200">
          <a:solidFill>
            <a:schemeClr val="tx1"/>
          </a:solidFill>
          <a:latin typeface="+mn-lt"/>
          <a:ea typeface="ＭＳ Ｐゴシック" pitchFamily="-11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8.png"/><Relationship Id="rId4" Type="http://schemas.openxmlformats.org/officeDocument/2006/relationships/image" Target="../media/image2.wmf"/><Relationship Id="rId9" Type="http://schemas.openxmlformats.org/officeDocument/2006/relationships/image" Target="../media/image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5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666750"/>
            <a:ext cx="77597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315" name="Picture 8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5387236" y="4155415"/>
            <a:ext cx="2918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July 22, 2011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Steven </a:t>
            </a:r>
            <a:r>
              <a:rPr lang="en-US" dirty="0" err="1" smtClean="0">
                <a:solidFill>
                  <a:schemeClr val="bg1"/>
                </a:solidFill>
              </a:rPr>
              <a:t>Ehret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1562" y="1753644"/>
            <a:ext cx="64133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chemeClr val="bg1"/>
                </a:solidFill>
                <a:latin typeface="TitilliumMaps26L 500 wt"/>
              </a:rPr>
              <a:t>Anodization</a:t>
            </a:r>
            <a:r>
              <a:rPr lang="en-US" sz="3000" dirty="0" smtClean="0">
                <a:solidFill>
                  <a:schemeClr val="bg1"/>
                </a:solidFill>
                <a:latin typeface="TitilliumMaps26L 500 wt"/>
              </a:rPr>
              <a:t> and In-situ Testing of Titanium Alloys for Capacitor Anodes</a:t>
            </a:r>
            <a:endParaRPr lang="en-US" sz="3000" dirty="0">
              <a:solidFill>
                <a:schemeClr val="bg1"/>
              </a:solidFill>
              <a:latin typeface="TitilliumMaps26L 500 w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65145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Background - Instrumentation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Analog Control Circuitry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Analog to Digital Conversion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Microcontrollers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Software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User Interface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Communication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Long Term Data Storage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6146" name="Picture 2" descr="http://media.digikey.com/photos/Atmel%20Photos/313-64-TQFP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969" b="80469" l="625" r="993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451" y="3372695"/>
            <a:ext cx="2107297" cy="210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chrisronk.net/ham/purewav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2054389"/>
            <a:ext cx="1067025" cy="7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693125" y="2418038"/>
            <a:ext cx="6093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429500" y="2227538"/>
            <a:ext cx="117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10010111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Technical Design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713266"/>
            <a:ext cx="7089732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System Level Design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Preliminary Design Overviews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Final Design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Analog Circuitry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Digital Circuitry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Firmware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Software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Calibration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Test Setup</a:t>
            </a:r>
          </a:p>
        </p:txBody>
      </p:sp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1" y="273795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System Level Design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424" y="844550"/>
            <a:ext cx="4384675" cy="4836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376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84576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Preliminary Design Overviews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Prototype I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Off-the-shelf data acquisition solutions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Focus on analog front-end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Logarithmic amplifier to achieve full dynamic range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Barebones construction, single channel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Shortcomings 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Off-the-shelf DAQ solutions unacceptable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Large absolute accuracy error 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High Cost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84576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Preliminary Design Overviews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Prototype II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Microcontroller for ADC and control signals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Focus on computer interface via UART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Minor improvements to analog front-end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4-layer custom PCB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Shortcomings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Sampling rate of ADCs not fast enough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More ADC resolution desired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Current source limited to approximately 50 mA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6978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70098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Final Design – Analog Circuitry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Voltage Compliance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Current Source and Control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Current Sink and Control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Current Measurement (</a:t>
            </a: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Transimpedance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Amplifier)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Voltage Measurement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Filters 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4222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Voltage Compliance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17" y="1944052"/>
            <a:ext cx="5485765" cy="296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Current Source and Control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07" y="1583372"/>
            <a:ext cx="5010785" cy="36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Current Sink and Control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465" y="1827212"/>
            <a:ext cx="5259070" cy="320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Current Measurement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2851"/>
            <a:ext cx="5803900" cy="535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Presentation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Aims of Work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Background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Technical Design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 and Conclusions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Future Work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1026" name="Picture 2" descr="C:\Users\Work\Documents\Dropbox\Documents\Thesis\Test Setup Pics\P622000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43400" y="2006600"/>
            <a:ext cx="4546600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Filters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" y="1455738"/>
            <a:ext cx="8271510" cy="394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62478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Final Design – Digital Circuitry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166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Microcontroller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Board to </a:t>
            </a:r>
            <a:r>
              <a:rPr lang="en-US" dirty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omputer Communication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Analog to Digital Conversion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61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Microcontroller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ATXMEGA64A3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Serial Communication: UART, SPI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ADC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General Purpose I/O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11266" name="Picture 2" descr="http://www.munixos.net/images/ATXmega64A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576" y="889348"/>
            <a:ext cx="3743723" cy="384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74289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Board to Computer Communication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Connects via USB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FTDI FT232H USB to UART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2Mbaud serial connection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Custom packet structure and protocol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9938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Analog to Digital Conversion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2 physical, 12-bit, 1 </a:t>
            </a:r>
            <a:r>
              <a:rPr lang="en-US" dirty="0" err="1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MSa</a:t>
            </a:r>
            <a:r>
              <a:rPr lang="en-US" dirty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/s 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pipelined ADCs 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4 virtual channels per ADC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1.22V reference voltage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Differential Inputs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	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Firmware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1257300"/>
            <a:ext cx="54610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Software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MATLAB used to communicate with device and record data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Limited features, intended for preliminary testing 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Fully functional GUI and data recording platform to be implemented in NI </a:t>
            </a: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LabVIEW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919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Calibration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Hardware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Current Source potentiometer calibrated to 20 mA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Current Sink potentiometer calibrated to 20 mA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Software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ADC offset null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Auto-zero functionality when microcontroller starts up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ADC Characterization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919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Test Setup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789134"/>
            <a:ext cx="7089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Commercial aluminum electrolytic capacitors used as reference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Tested by anodizing samples of thin-film alloys of </a:t>
            </a:r>
            <a:r>
              <a:rPr lang="en-US" dirty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i, </a:t>
            </a: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Zr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, Ta, and </a:t>
            </a: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Pb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in 1% and 5% H</a:t>
            </a:r>
            <a:r>
              <a:rPr lang="en-US" baseline="-250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3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PO</a:t>
            </a:r>
            <a:r>
              <a:rPr lang="en-US" baseline="-250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4</a:t>
            </a: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12290" name="Picture 2" descr="http://media.digikey.com/photos/Nichicon%20Photos/HE%20SERIES%20BLUE%2031.5,10.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25" b="98906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3291114"/>
            <a:ext cx="2276963" cy="227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Work\Documents\Dropbox\Documents\Thesis\Test Setup Pics\P622000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55" y="3158564"/>
            <a:ext cx="3380345" cy="253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Work\Documents\Dropbox\Documents\Thesis\Test Setup Pics\P622000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10" y="3214043"/>
            <a:ext cx="3309209" cy="24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19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581571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 and Conclusions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2082" y="1941534"/>
            <a:ext cx="708973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Measurement Error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Anodization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Results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Testing Results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Conclusions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	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41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Acknowledgements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Dr. Frank </a:t>
            </a: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Merat</a:t>
            </a: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Dr. Gerhard </a:t>
            </a: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Welsch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and Don </a:t>
            </a: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McGervey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Dr. C.C. Liu and Laurie </a:t>
            </a: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Dudik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US Department of Energy and ARPA-E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8194" name="Picture 2" descr="http://www.enventixinc.com/images/arpa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06" y="4095750"/>
            <a:ext cx="2181225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earth2tech.files.wordpress.com/2009/10/doe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532" y="1786635"/>
            <a:ext cx="1755775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194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581571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Measurement Error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668" y="1415776"/>
            <a:ext cx="7520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Sources of Error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ADC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INL:+/- 5 LSBs Max, +/- 2 LSBs Nominal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Offset: +/- 2 mV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1.22 Volt Reference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+/- 1%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Op-amp Input offset voltage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2.5 mV  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Resistor Tolerances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+/- 1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%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System Noise – Thermal, EMI, etc.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1093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581571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Measurement Error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4466" y="1400038"/>
            <a:ext cx="76672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Mitigation of Errors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ADC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INL:  Nothing, +/- 5 LSB error = 5/2^11 = 0.24% error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Offset:  Offset-null routine during device startup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1.22 Volt Reference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Auto-zero routine during device startup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Input offset voltage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Auto-zero routine during device startup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Resistor Tolerances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Auto-zero routine during device startup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System Noise - Averaging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925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:\Users\Work\Documents\Dropbox\AVR Development\Anodization\AnodV2\MATLAB\Figures\1000uF Al Cap Ch. 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1384648"/>
            <a:ext cx="50673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506782" y="532505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Reference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919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699196"/>
            <a:ext cx="4552950" cy="49713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1" y="236043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685800"/>
            <a:ext cx="4689475" cy="5010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6782" y="532505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Anodization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754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Users\Work\Documents\Dropbox\AVR Development\Anodization\AnodV2\MATLAB\Figures\ZrTi - 40-60 1% H3PO4 Ch.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05902"/>
            <a:ext cx="4737100" cy="38461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8" name="Picture 7" descr="C:\Users\Work\Documents\Dropbox\AVR Development\Anodization\AnodV2\MATLAB\Figures\ZrTi - 40-60 1% H3PO4 Ch. 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548" y="1505902"/>
            <a:ext cx="4622452" cy="3853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06782" y="532505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Anodization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27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203722" y="105343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:\Users\Work\Documents\Dropbox\AVR Development\Anodization\AnodV2\MATLAB\Figures\TiPb - 50-50 1% H3PO4 Ch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1300" y="593548"/>
            <a:ext cx="5262880" cy="482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Work\Documents\Dropbox\AVR Development\Anodization\AnodV2\MATLAB\Figures\TiPb4192011-69-31_15MIN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593548"/>
            <a:ext cx="4847590" cy="4827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06782" y="532505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Anodization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754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1" y="410866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85" y="718643"/>
            <a:ext cx="5396230" cy="4791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6782" y="532505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Anodization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754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:\Users\Work\Documents\Dropbox\AVR Development\Anodization\AnodV2\MATLAB\Figures\ZrPb4192011-50-50 15min Ch. 2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2" y="1451292"/>
            <a:ext cx="5273675" cy="39554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6782" y="532505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Anodization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27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 descr="C:\Users\Work\Documents\Dropbox\AVR Development\Anodization\AnodV2\MATLAB\Figures\ZrTi-50-50_24HR_Ch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990" y="1243965"/>
            <a:ext cx="5316220" cy="43700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06782" y="532505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Anodization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27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6682" y="5325052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Leakage Current Measurement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624" y="667327"/>
            <a:ext cx="507619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549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Aims of Work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725634"/>
            <a:ext cx="7089732" cy="5493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Aid Development of Materials for High Energy and Power Density Capacitors by:</a:t>
            </a:r>
          </a:p>
          <a:p>
            <a:pPr marL="285750" indent="-285750" algn="ctr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Instrumentation to create capacitor anodes while recording voltage and current data during the process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Test platform to provide first order testing of new materials as capacitor anodes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918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Results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6682" y="5169538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Testing 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50070"/>
            <a:ext cx="4143375" cy="3107055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1850071"/>
            <a:ext cx="4143375" cy="31070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6682" y="1480738"/>
            <a:ext cx="708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1000uF Load								1uF Load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41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Conclusions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6982" y="1870652"/>
            <a:ext cx="74307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Anodization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function of instrumentation successful and useful to identify important characteristics of anode material for capacitors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Testing function of instrumentation only useful for large capacitive loads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541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Future Work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6982" y="1870652"/>
            <a:ext cx="74307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Device Improvements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Expand to 4 channel functionality from 2 channels currently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Allow testing mode to be used for large and small capacitive loads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LabVIEW</a:t>
            </a: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user interface</a:t>
            </a:r>
          </a:p>
          <a:p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High voltage version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40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3351277" y="2667348"/>
            <a:ext cx="24414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Questions?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036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54663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Aims of Work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725634"/>
            <a:ext cx="7545018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Design Specifications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Digitally programmable current source 1 – 100 mA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Programmable compliance voltage of 0 – 30V</a:t>
            </a:r>
          </a:p>
          <a:p>
            <a:pPr marL="1200150" lvl="2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Measure and record voltage across load 0 – 30V, 10 bit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Measure and record current through load 10nA – 100mA, 10 bit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Multiple channels 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Computer interface</a:t>
            </a: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730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71114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Background – Capacitor Overview 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725634"/>
            <a:ext cx="70897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Capacitors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20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Dielectric Constant - </a:t>
            </a:r>
            <a:r>
              <a:rPr lang="en-US" sz="2000" i="1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ε</a:t>
            </a:r>
            <a:r>
              <a:rPr lang="en-US" sz="2000" i="1" baseline="-25000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r</a:t>
            </a:r>
            <a:r>
              <a:rPr lang="en-US" sz="20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 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Energy</a:t>
            </a:r>
          </a:p>
          <a:p>
            <a:pPr marL="285750" indent="-285750">
              <a:lnSpc>
                <a:spcPct val="20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2050" name="Picture 2" descr="File:Parallel plate capacitor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915" y="2226599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3075391"/>
              </p:ext>
            </p:extLst>
          </p:nvPr>
        </p:nvGraphicFramePr>
        <p:xfrm>
          <a:off x="2587858" y="2325798"/>
          <a:ext cx="1307720" cy="723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Equation" r:id="rId6" imgW="711000" imgH="393480" progId="Equation.DSMT4">
                  <p:embed/>
                </p:oleObj>
              </mc:Choice>
              <mc:Fallback>
                <p:oleObj name="Equation" r:id="rId6" imgW="7110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87858" y="2325798"/>
                        <a:ext cx="1307720" cy="723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136624"/>
              </p:ext>
            </p:extLst>
          </p:nvPr>
        </p:nvGraphicFramePr>
        <p:xfrm>
          <a:off x="2717800" y="4627562"/>
          <a:ext cx="2163640" cy="637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Equation" r:id="rId8" imgW="1422360" imgH="419040" progId="Equation.DSMT4">
                  <p:embed/>
                </p:oleObj>
              </mc:Choice>
              <mc:Fallback>
                <p:oleObj name="Equation" r:id="rId8" imgW="14223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717800" y="4627562"/>
                        <a:ext cx="2163640" cy="637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65399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Background – Non-Idealities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Equivalent Series Resistance – ESR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Imperfect Insulator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Leakage Current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Voltage Limitations</a:t>
            </a:r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545" y="2523806"/>
            <a:ext cx="2962910" cy="10521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Box 108"/>
          <p:cNvSpPr txBox="1">
            <a:spLocks/>
          </p:cNvSpPr>
          <p:nvPr/>
        </p:nvSpPr>
        <p:spPr bwMode="auto">
          <a:xfrm>
            <a:off x="3759200" y="2523806"/>
            <a:ext cx="452437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R</a:t>
            </a:r>
            <a:r>
              <a:rPr kumimoji="0" lang="en-US" sz="2200" b="0" i="1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109"/>
          <p:cNvSpPr txBox="1">
            <a:spLocks/>
          </p:cNvSpPr>
          <p:nvPr/>
        </p:nvSpPr>
        <p:spPr bwMode="auto">
          <a:xfrm>
            <a:off x="5445441" y="2523806"/>
            <a:ext cx="454025" cy="4095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0"/>
              </a:spcAft>
              <a:buClrTx/>
              <a:buSzTx/>
              <a:buFontTx/>
              <a:buNone/>
              <a:tabLst/>
            </a:pPr>
            <a:r>
              <a:rPr kumimoji="0" lang="en-US" sz="2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cs typeface="Arial" pitchFamily="34" charset="0"/>
              </a:rPr>
              <a:t>C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697177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Background – Ti Based Anodes</a:t>
            </a:r>
            <a:endParaRPr lang="en-US" sz="3400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2082" y="1725634"/>
            <a:ext cx="7089732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High Energy and Power Density Capacitors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lnSpc>
                <a:spcPct val="150000"/>
              </a:lnSpc>
              <a:buFont typeface="Arial" pitchFamily="34" charset="0"/>
              <a:buChar char="•"/>
            </a:pPr>
            <a:endParaRPr lang="en-US" dirty="0" smtClean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10" name="Picture 2" descr="C:\Users\Work\Documents\Dropbox\Documents\Thesis\Energy Density vs Power Densit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10" y="2216999"/>
            <a:ext cx="5609473" cy="420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529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455560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4341" name="Picture 6" descr="CWRU ENG white-rev logo.wm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5918200"/>
            <a:ext cx="2565400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08522" y="889348"/>
            <a:ext cx="75832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Background – Ti Based Anodes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2082" y="1941534"/>
            <a:ext cx="7089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Performance limited by high leakage currents in previous work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Newly developed Ti alloys are promising to reduce the leakage current to levels currently accepted by industry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Anodes created via process of </a:t>
            </a:r>
            <a:r>
              <a:rPr lang="en-US" dirty="0" err="1" smtClean="0">
                <a:solidFill>
                  <a:srgbClr val="455560"/>
                </a:solidFill>
                <a:latin typeface="TitilliumMaps26L 500 wt" pitchFamily="-111" charset="0"/>
                <a:ea typeface="TitilliumMaps26L 500 wt" pitchFamily="-111" charset="0"/>
                <a:cs typeface="TitilliumMaps26L 500 wt" pitchFamily="-111" charset="0"/>
              </a:rPr>
              <a:t>anodization</a:t>
            </a:r>
            <a:endParaRPr lang="en-US" dirty="0">
              <a:solidFill>
                <a:srgbClr val="455560"/>
              </a:solidFill>
              <a:latin typeface="TitilliumMaps26L 500 wt" pitchFamily="-111" charset="0"/>
              <a:ea typeface="TitilliumMaps26L 500 wt" pitchFamily="-111" charset="0"/>
              <a:cs typeface="TitilliumMaps26L 500 wt" pitchFamily="-111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995" y="3695860"/>
            <a:ext cx="2918173" cy="1912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299" y="3811237"/>
            <a:ext cx="3187563" cy="1685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01371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engoption1</Template>
  <TotalTime>1071</TotalTime>
  <Words>757</Words>
  <Application>Microsoft Office PowerPoint</Application>
  <PresentationFormat>On-screen Show (4:3)</PresentationFormat>
  <Paragraphs>274</Paragraphs>
  <Slides>43</Slides>
  <Notes>17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engoption1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Work</dc:creator>
  <cp:lastModifiedBy>Work</cp:lastModifiedBy>
  <cp:revision>34</cp:revision>
  <dcterms:created xsi:type="dcterms:W3CDTF">2011-07-21T20:27:38Z</dcterms:created>
  <dcterms:modified xsi:type="dcterms:W3CDTF">2011-07-23T01:29:15Z</dcterms:modified>
</cp:coreProperties>
</file>